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7" r:id="rId2"/>
    <p:sldId id="283" r:id="rId3"/>
    <p:sldId id="308" r:id="rId4"/>
    <p:sldId id="310" r:id="rId5"/>
    <p:sldId id="311" r:id="rId6"/>
    <p:sldId id="312" r:id="rId7"/>
    <p:sldId id="328" r:id="rId8"/>
    <p:sldId id="316" r:id="rId9"/>
    <p:sldId id="314" r:id="rId10"/>
    <p:sldId id="315" r:id="rId11"/>
    <p:sldId id="319" r:id="rId12"/>
    <p:sldId id="320" r:id="rId13"/>
    <p:sldId id="318" r:id="rId14"/>
    <p:sldId id="317" r:id="rId15"/>
    <p:sldId id="321" r:id="rId16"/>
    <p:sldId id="322" r:id="rId17"/>
    <p:sldId id="323" r:id="rId18"/>
    <p:sldId id="324" r:id="rId19"/>
    <p:sldId id="326" r:id="rId20"/>
    <p:sldId id="335" r:id="rId21"/>
    <p:sldId id="334" r:id="rId22"/>
    <p:sldId id="329" r:id="rId23"/>
    <p:sldId id="330" r:id="rId24"/>
    <p:sldId id="336" r:id="rId25"/>
    <p:sldId id="331" r:id="rId26"/>
    <p:sldId id="333" r:id="rId27"/>
    <p:sldId id="337" r:id="rId28"/>
    <p:sldId id="332" r:id="rId29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B058466-5824-3C45-AB75-79F1A49A3CF3}">
          <p14:sldIdLst>
            <p14:sldId id="257"/>
          </p14:sldIdLst>
        </p14:section>
        <p14:section name="掌握" id="{B8C3C3ED-3D9B-FE41-9E26-4D7B512F372B}">
          <p14:sldIdLst>
            <p14:sldId id="283"/>
          </p14:sldIdLst>
        </p14:section>
        <p14:section name="简介" id="{24208939-86BD-6540-BE9A-F32DE13C3BBB}">
          <p14:sldIdLst>
            <p14:sldId id="308"/>
            <p14:sldId id="310"/>
            <p14:sldId id="311"/>
            <p14:sldId id="312"/>
            <p14:sldId id="328"/>
          </p14:sldIdLst>
        </p14:section>
        <p14:section name="自定义view" id="{7F35022D-3228-A841-A48D-92994EB6C026}">
          <p14:sldIdLst>
            <p14:sldId id="316"/>
            <p14:sldId id="314"/>
            <p14:sldId id="315"/>
            <p14:sldId id="319"/>
            <p14:sldId id="320"/>
            <p14:sldId id="318"/>
            <p14:sldId id="317"/>
            <p14:sldId id="321"/>
          </p14:sldIdLst>
        </p14:section>
        <p14:section name="绘图实现" id="{657A3B8E-26ED-7945-A3D7-3B130A02DB66}">
          <p14:sldIdLst>
            <p14:sldId id="322"/>
            <p14:sldId id="323"/>
            <p14:sldId id="324"/>
            <p14:sldId id="326"/>
            <p14:sldId id="335"/>
            <p14:sldId id="334"/>
          </p14:sldIdLst>
        </p14:section>
        <p14:section name="实用功能" id="{7CD7790D-8C3E-D44E-A3FA-DE6D49E2AECD}">
          <p14:sldIdLst>
            <p14:sldId id="329"/>
            <p14:sldId id="330"/>
            <p14:sldId id="336"/>
            <p14:sldId id="331"/>
            <p14:sldId id="333"/>
            <p14:sldId id="337"/>
            <p14:sldId id="33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8" autoAdjust="0"/>
    <p:restoredTop sz="95480" autoAdjust="0"/>
  </p:normalViewPr>
  <p:slideViewPr>
    <p:cSldViewPr snapToGrid="0" snapToObjects="1">
      <p:cViewPr varScale="1">
        <p:scale>
          <a:sx n="126" d="100"/>
          <a:sy n="126" d="100"/>
        </p:scale>
        <p:origin x="-95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236DC-B17D-AD48-8300-D643F61CB0FC}" type="datetimeFigureOut">
              <a:rPr kumimoji="1" lang="zh-CN" altLang="en-US" smtClean="0"/>
              <a:t>14-6-10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4C97F-311D-EC48-854C-5FD72E8AFB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7589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179388" y="188912"/>
            <a:ext cx="8823325" cy="5449887"/>
          </a:xfrm>
          <a:prstGeom prst="roundRect">
            <a:avLst>
              <a:gd name="adj" fmla="val 12843"/>
            </a:avLst>
          </a:prstGeom>
          <a:noFill/>
          <a:ln w="57150" cmpd="thickThin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439863" y="4059150"/>
            <a:ext cx="6400800" cy="18415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rgbClr val="CCCC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019175"/>
            <a:ext cx="7772400" cy="3039975"/>
          </a:xfrm>
        </p:spPr>
        <p:txBody>
          <a:bodyPr anchor="ctr"/>
          <a:lstStyle>
            <a:lvl1pPr algn="ctr">
              <a:defRPr sz="4800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8521" y="4150809"/>
            <a:ext cx="6400800" cy="1636754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3" y="345383"/>
            <a:ext cx="1582737" cy="60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3073400" y="6400800"/>
            <a:ext cx="299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 smtClean="0"/>
              <a:t>北京传智播客教育 </a:t>
            </a:r>
            <a:r>
              <a:rPr lang="en-US" dirty="0" smtClean="0">
                <a:latin typeface="Consolas"/>
                <a:cs typeface="Consolas"/>
              </a:rPr>
              <a:t>www.itcast.cn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136775" y="333375"/>
            <a:ext cx="5761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高级软件人才实作培训专家</a:t>
            </a:r>
            <a:r>
              <a:rPr lang="en-US" altLang="zh-CN" sz="2400" b="1" dirty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!</a:t>
            </a: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457200" y="10191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14-6-10</a:t>
            </a:fld>
            <a:endParaRPr kumimoji="1"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846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 smtClean="0"/>
              <a:t>将图片拖动到占位符，或单击添加图标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333333"/>
                </a:solidFill>
                <a:latin typeface="Consolas"/>
                <a:cs typeface="Consola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14-6-10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60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onsolas"/>
                <a:cs typeface="Consolas"/>
              </a:defRPr>
            </a:lvl1pPr>
            <a:lvl2pPr>
              <a:defRPr>
                <a:latin typeface="Consolas"/>
                <a:cs typeface="Consolas"/>
              </a:defRPr>
            </a:lvl2pPr>
            <a:lvl3pPr>
              <a:defRPr>
                <a:latin typeface="Consolas"/>
                <a:cs typeface="Consolas"/>
              </a:defRPr>
            </a:lvl3pPr>
            <a:lvl4pPr>
              <a:defRPr>
                <a:latin typeface="Consolas"/>
                <a:cs typeface="Consolas"/>
              </a:defRPr>
            </a:lvl4pPr>
            <a:lvl5pPr>
              <a:defRPr>
                <a:latin typeface="Consolas"/>
                <a:cs typeface="Consolas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14-6-10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57200" y="14509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33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Consolas"/>
                <a:cs typeface="Consolas"/>
              </a:defRPr>
            </a:lvl1pPr>
            <a:lvl2pPr>
              <a:defRPr>
                <a:latin typeface="Consolas"/>
                <a:cs typeface="Consolas"/>
              </a:defRPr>
            </a:lvl2pPr>
            <a:lvl3pPr>
              <a:defRPr>
                <a:latin typeface="Consolas"/>
                <a:cs typeface="Consolas"/>
              </a:defRPr>
            </a:lvl3pPr>
            <a:lvl4pPr>
              <a:defRPr>
                <a:latin typeface="Consolas"/>
                <a:cs typeface="Consolas"/>
              </a:defRPr>
            </a:lvl4pPr>
            <a:lvl5pPr>
              <a:defRPr>
                <a:latin typeface="Consolas"/>
                <a:cs typeface="Consolas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14-6-10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51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_技术博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179388" y="188912"/>
            <a:ext cx="8823325" cy="5449887"/>
          </a:xfrm>
          <a:prstGeom prst="roundRect">
            <a:avLst>
              <a:gd name="adj" fmla="val 12843"/>
            </a:avLst>
          </a:prstGeom>
          <a:noFill/>
          <a:ln w="57150" cmpd="thickThin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439863" y="4059150"/>
            <a:ext cx="6400800" cy="18415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rgbClr val="CCCC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019175"/>
            <a:ext cx="7772400" cy="3039975"/>
          </a:xfrm>
        </p:spPr>
        <p:txBody>
          <a:bodyPr anchor="ctr"/>
          <a:lstStyle>
            <a:lvl1pPr algn="ctr">
              <a:defRPr sz="4800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8521" y="4150809"/>
            <a:ext cx="6400800" cy="851111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3" y="345383"/>
            <a:ext cx="1582737" cy="60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3073400" y="6400800"/>
            <a:ext cx="299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 smtClean="0"/>
              <a:t>北京传智播客教育 </a:t>
            </a:r>
            <a:r>
              <a:rPr lang="en-US" dirty="0" smtClean="0">
                <a:latin typeface="Consolas"/>
                <a:cs typeface="Consolas"/>
              </a:rPr>
              <a:t>www.itcast.cn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136775" y="333375"/>
            <a:ext cx="5761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高级软件人才实作培训专家</a:t>
            </a:r>
            <a:r>
              <a:rPr lang="en-US" altLang="zh-CN" sz="2400" b="1" dirty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!</a:t>
            </a: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457200" y="10191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14-6-10</a:t>
            </a:fld>
            <a:endParaRPr kumimoji="1"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1439864" y="5147969"/>
            <a:ext cx="6400800" cy="5159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rgbClr val="333333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kumimoji="1" lang="zh-CN" altLang="en-US" dirty="0" smtClean="0"/>
              <a:t>单击此处编辑技术博客地址</a:t>
            </a:r>
          </a:p>
        </p:txBody>
      </p:sp>
    </p:spTree>
    <p:extLst>
      <p:ext uri="{BB962C8B-B14F-4D97-AF65-F5344CB8AC3E}">
        <p14:creationId xmlns:p14="http://schemas.microsoft.com/office/powerpoint/2010/main" val="262122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nsolas"/>
                <a:cs typeface="Consolas"/>
              </a:defRPr>
            </a:lvl1pPr>
            <a:lvl2pPr>
              <a:defRPr>
                <a:latin typeface="Consolas"/>
                <a:cs typeface="Consolas"/>
              </a:defRPr>
            </a:lvl2pPr>
            <a:lvl3pPr>
              <a:defRPr>
                <a:latin typeface="Consolas"/>
                <a:cs typeface="Consolas"/>
              </a:defRPr>
            </a:lvl3pPr>
            <a:lvl4pPr>
              <a:defRPr>
                <a:latin typeface="Consolas"/>
                <a:cs typeface="Consolas"/>
              </a:defRPr>
            </a:lvl4pPr>
            <a:lvl5pPr>
              <a:defRPr>
                <a:latin typeface="Consolas"/>
                <a:cs typeface="Consolas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14-6-10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57200" y="14509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96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3600"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14-6-10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722313" y="4406900"/>
            <a:ext cx="77724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65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Consolas"/>
                <a:cs typeface="Consolas"/>
              </a:defRPr>
            </a:lvl1pPr>
            <a:lvl2pPr>
              <a:defRPr sz="2400">
                <a:latin typeface="Consolas"/>
                <a:cs typeface="Consolas"/>
              </a:defRPr>
            </a:lvl2pPr>
            <a:lvl3pPr>
              <a:defRPr sz="2000">
                <a:latin typeface="Consolas"/>
                <a:cs typeface="Consolas"/>
              </a:defRPr>
            </a:lvl3pPr>
            <a:lvl4pPr>
              <a:defRPr sz="1800">
                <a:latin typeface="Consolas"/>
                <a:cs typeface="Consolas"/>
              </a:defRPr>
            </a:lvl4pPr>
            <a:lvl5pPr>
              <a:defRPr sz="1800">
                <a:latin typeface="Consolas"/>
                <a:cs typeface="Consola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Consolas"/>
                <a:cs typeface="Consolas"/>
              </a:defRPr>
            </a:lvl1pPr>
            <a:lvl2pPr>
              <a:defRPr sz="2400">
                <a:latin typeface="Consolas"/>
                <a:cs typeface="Consolas"/>
              </a:defRPr>
            </a:lvl2pPr>
            <a:lvl3pPr>
              <a:defRPr sz="2000">
                <a:latin typeface="Consolas"/>
                <a:cs typeface="Consolas"/>
              </a:defRPr>
            </a:lvl3pPr>
            <a:lvl4pPr>
              <a:defRPr sz="1800">
                <a:latin typeface="Consolas"/>
                <a:cs typeface="Consolas"/>
              </a:defRPr>
            </a:lvl4pPr>
            <a:lvl5pPr>
              <a:defRPr sz="1800">
                <a:latin typeface="Consolas"/>
                <a:cs typeface="Consola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14-6-10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457200" y="14509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94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Consolas"/>
                <a:cs typeface="Consolas"/>
              </a:defRPr>
            </a:lvl1pPr>
            <a:lvl2pPr>
              <a:defRPr sz="2000">
                <a:latin typeface="Consolas"/>
                <a:cs typeface="Consolas"/>
              </a:defRPr>
            </a:lvl2pPr>
            <a:lvl3pPr>
              <a:defRPr sz="1800">
                <a:latin typeface="Consolas"/>
                <a:cs typeface="Consolas"/>
              </a:defRPr>
            </a:lvl3pPr>
            <a:lvl4pPr>
              <a:defRPr sz="1600">
                <a:latin typeface="Consolas"/>
                <a:cs typeface="Consolas"/>
              </a:defRPr>
            </a:lvl4pPr>
            <a:lvl5pPr>
              <a:defRPr sz="1600">
                <a:latin typeface="Consolas"/>
                <a:cs typeface="Consola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Consolas"/>
                <a:cs typeface="Consolas"/>
              </a:defRPr>
            </a:lvl1pPr>
            <a:lvl2pPr>
              <a:defRPr sz="2000">
                <a:latin typeface="Consolas"/>
                <a:cs typeface="Consolas"/>
              </a:defRPr>
            </a:lvl2pPr>
            <a:lvl3pPr>
              <a:defRPr sz="1800">
                <a:latin typeface="Consolas"/>
                <a:cs typeface="Consolas"/>
              </a:defRPr>
            </a:lvl3pPr>
            <a:lvl4pPr>
              <a:defRPr sz="1600">
                <a:latin typeface="Consolas"/>
                <a:cs typeface="Consolas"/>
              </a:defRPr>
            </a:lvl4pPr>
            <a:lvl5pPr>
              <a:defRPr sz="1600">
                <a:latin typeface="Consolas"/>
                <a:cs typeface="Consola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14-6-10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457200" y="14509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36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14-6-10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457200" y="14509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20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14-6-10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57200" y="10191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78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Consolas"/>
                <a:cs typeface="Consolas"/>
              </a:defRPr>
            </a:lvl1pPr>
            <a:lvl2pPr>
              <a:defRPr sz="2800">
                <a:latin typeface="Consolas"/>
                <a:cs typeface="Consolas"/>
              </a:defRPr>
            </a:lvl2pPr>
            <a:lvl3pPr>
              <a:defRPr sz="2400">
                <a:latin typeface="Consolas"/>
                <a:cs typeface="Consolas"/>
              </a:defRPr>
            </a:lvl3pPr>
            <a:lvl4pPr>
              <a:defRPr sz="2000">
                <a:latin typeface="Consolas"/>
                <a:cs typeface="Consolas"/>
              </a:defRPr>
            </a:lvl4pPr>
            <a:lvl5pPr>
              <a:defRPr sz="2000">
                <a:latin typeface="Consolas"/>
                <a:cs typeface="Consola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14-6-10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323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3" y="345383"/>
            <a:ext cx="1582737" cy="60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B0C32-7029-2949-BCD8-6FCD87A2D7B2}" type="datetimeFigureOut">
              <a:rPr kumimoji="1" lang="zh-CN" altLang="en-US" smtClean="0"/>
              <a:t>14-6-10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179388" y="188913"/>
            <a:ext cx="8823325" cy="6119812"/>
          </a:xfrm>
          <a:prstGeom prst="roundRect">
            <a:avLst>
              <a:gd name="adj" fmla="val 11046"/>
            </a:avLst>
          </a:prstGeom>
          <a:noFill/>
          <a:ln w="38100" cmpd="dbl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3073400" y="6400800"/>
            <a:ext cx="299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 smtClean="0"/>
              <a:t>北京传智播客教育 </a:t>
            </a:r>
            <a:r>
              <a:rPr lang="en-US" dirty="0" smtClean="0">
                <a:latin typeface="Consolas"/>
                <a:cs typeface="Consolas"/>
              </a:rPr>
              <a:t>www.itcast.cn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2136775" y="333375"/>
            <a:ext cx="5761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高级软件人才实作培训专家</a:t>
            </a:r>
            <a:r>
              <a:rPr lang="en-US" altLang="zh-CN" sz="2400" b="1" dirty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9197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rgbClr val="336666"/>
          </a:solidFill>
          <a:latin typeface="Helvetica"/>
          <a:ea typeface="微软雅黑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Consolas"/>
          <a:ea typeface="华文细黑"/>
          <a:cs typeface="Consola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Consolas"/>
          <a:ea typeface="华文细黑"/>
          <a:cs typeface="Consola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onsolas"/>
          <a:ea typeface="华文细黑"/>
          <a:cs typeface="Consola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onsolas"/>
          <a:ea typeface="华文细黑"/>
          <a:cs typeface="Consola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onsolas"/>
          <a:ea typeface="华文细黑"/>
          <a:cs typeface="Consola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en-US" dirty="0" smtClean="0"/>
              <a:t>Quartz2D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讲师：李南江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1439864" y="5001920"/>
            <a:ext cx="6400800" cy="661987"/>
          </a:xfrm>
        </p:spPr>
        <p:txBody>
          <a:bodyPr>
            <a:norm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73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图形上下</a:t>
            </a:r>
            <a:r>
              <a:rPr kumimoji="1" lang="zh-TW" altLang="en-US" dirty="0" smtClean="0"/>
              <a:t>文</a:t>
            </a:r>
            <a:endParaRPr kumimoji="1" lang="zh-CN" altLang="en-US" dirty="0"/>
          </a:p>
        </p:txBody>
      </p:sp>
      <p:pic>
        <p:nvPicPr>
          <p:cNvPr id="7" name="图片 3" descr="drawing dest.gi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52" b="-8952"/>
          <a:stretch>
            <a:fillRect/>
          </a:stretch>
        </p:blipFill>
        <p:spPr bwMode="auto">
          <a:xfrm>
            <a:off x="457200" y="1565692"/>
            <a:ext cx="4038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5"/>
          <p:cNvSpPr>
            <a:spLocks noGrp="1"/>
          </p:cNvSpPr>
          <p:nvPr>
            <p:ph sz="half" idx="2"/>
          </p:nvPr>
        </p:nvSpPr>
        <p:spPr>
          <a:xfrm>
            <a:off x="4752705" y="1668565"/>
            <a:ext cx="4038600" cy="2166794"/>
          </a:xfrm>
        </p:spPr>
        <p:txBody>
          <a:bodyPr>
            <a:normAutofit/>
          </a:bodyPr>
          <a:lstStyle/>
          <a:p>
            <a:r>
              <a:rPr kumimoji="1" lang="en-US" altLang="zh-CN" sz="1600" dirty="0" smtClean="0">
                <a:latin typeface="Menlo Regular"/>
                <a:cs typeface="Menlo Regular"/>
              </a:rPr>
              <a:t>Quartz2D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提供了以下几种类型的</a:t>
            </a:r>
            <a:r>
              <a:rPr kumimoji="1" lang="en-US" altLang="zh-CN" sz="1600" dirty="0">
                <a:latin typeface="Menlo Regular"/>
                <a:cs typeface="Menlo Regular"/>
              </a:rPr>
              <a:t>Graphics 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Context：</a:t>
            </a:r>
            <a:endParaRPr kumimoji="1" lang="en-US" altLang="zh-CN" sz="1600" dirty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Bitmap</a:t>
            </a:r>
            <a:r>
              <a:rPr kumimoji="1" lang="zh-CN" altLang="en-US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 </a:t>
            </a:r>
            <a:r>
              <a:rPr kumimoji="1" lang="en-US" altLang="zh-CN" sz="1600" dirty="0">
                <a:solidFill>
                  <a:srgbClr val="800000"/>
                </a:solidFill>
                <a:latin typeface="Menlo Regular"/>
                <a:cs typeface="Menlo Regular"/>
              </a:rPr>
              <a:t>Graphics Context</a:t>
            </a:r>
            <a:endParaRPr kumimoji="1" lang="en-US" altLang="zh-CN" sz="16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PDF</a:t>
            </a:r>
            <a:r>
              <a:rPr kumimoji="1" lang="zh-CN" altLang="en-US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 </a:t>
            </a:r>
            <a:r>
              <a:rPr kumimoji="1" lang="en-US" altLang="zh-CN" sz="1600" dirty="0">
                <a:solidFill>
                  <a:srgbClr val="800000"/>
                </a:solidFill>
                <a:latin typeface="Menlo Regular"/>
                <a:cs typeface="Menlo Regular"/>
              </a:rPr>
              <a:t>Graphics </a:t>
            </a: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Context</a:t>
            </a:r>
            <a:endParaRPr kumimoji="1" lang="en-US" altLang="zh-CN" sz="1600" dirty="0" smtClean="0">
              <a:solidFill>
                <a:srgbClr val="000000"/>
              </a:solidFill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Window</a:t>
            </a:r>
            <a:r>
              <a:rPr kumimoji="1" lang="zh-CN" altLang="en-US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 </a:t>
            </a:r>
            <a:r>
              <a:rPr kumimoji="1" lang="en-US" altLang="zh-CN" sz="1600" dirty="0">
                <a:solidFill>
                  <a:srgbClr val="800000"/>
                </a:solidFill>
                <a:latin typeface="Menlo Regular"/>
                <a:cs typeface="Menlo Regular"/>
              </a:rPr>
              <a:t>Graphics </a:t>
            </a: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Context</a:t>
            </a:r>
            <a:endParaRPr kumimoji="1" lang="en-US" altLang="zh-CN" sz="16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Layer</a:t>
            </a:r>
            <a:r>
              <a:rPr kumimoji="1" lang="zh-CN" altLang="en-US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 </a:t>
            </a:r>
            <a:r>
              <a:rPr kumimoji="1" lang="en-US" altLang="zh-CN" sz="1600" dirty="0">
                <a:solidFill>
                  <a:srgbClr val="800000"/>
                </a:solidFill>
                <a:latin typeface="Menlo Regular"/>
                <a:cs typeface="Menlo Regular"/>
              </a:rPr>
              <a:t>Graphics </a:t>
            </a: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Context</a:t>
            </a:r>
            <a:endParaRPr kumimoji="1" lang="en-US" altLang="zh-CN" sz="1600" dirty="0">
              <a:solidFill>
                <a:srgbClr val="800000"/>
              </a:solidFill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Printer</a:t>
            </a:r>
            <a:r>
              <a:rPr kumimoji="1" lang="zh-CN" altLang="en-US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 </a:t>
            </a:r>
            <a:r>
              <a:rPr kumimoji="1" lang="en-US" altLang="zh-CN" sz="1600" dirty="0">
                <a:solidFill>
                  <a:srgbClr val="800000"/>
                </a:solidFill>
                <a:latin typeface="Menlo Regular"/>
                <a:cs typeface="Menlo Regular"/>
              </a:rPr>
              <a:t>Graphics </a:t>
            </a: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Context</a:t>
            </a:r>
            <a:endParaRPr kumimoji="1" lang="en-US" altLang="zh-CN" sz="1600" dirty="0">
              <a:solidFill>
                <a:srgbClr val="000000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1294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自定义view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28227" y="1600200"/>
            <a:ext cx="8548195" cy="4525963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如何利用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自定义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？（自定义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控件）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如何利用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绘制东西到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上？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首先，得有图形上下文，因为它能保存绘图信息，并且决定着绘制到什么地方去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其次，那个图形上下文必须跟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相关联，才能将内容绘制到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上面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endParaRPr kumimoji="1" lang="en-US" altLang="zh-CN" sz="1600" dirty="0"/>
          </a:p>
          <a:p>
            <a:r>
              <a:rPr kumimoji="1" lang="zh-CN" altLang="en-US" sz="1600" dirty="0" smtClean="0"/>
              <a:t>自定义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的步骤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新建一个类，继承自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UIView</a:t>
            </a: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实现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)drawRect:(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CGRect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)rect</a:t>
            </a:r>
            <a:r>
              <a:rPr kumimoji="1" lang="zh-CN" altLang="en-US" sz="1600" dirty="0" smtClean="0"/>
              <a:t>方法，然后在这个方法中</a:t>
            </a:r>
            <a:endParaRPr kumimoji="1" lang="en-US" altLang="zh-CN" sz="1600" dirty="0">
              <a:solidFill>
                <a:srgbClr val="5C2699"/>
              </a:solidFill>
              <a:latin typeface="Menlo-Regular"/>
            </a:endParaRPr>
          </a:p>
          <a:p>
            <a:pPr>
              <a:buFont typeface="Wingdings" charset="2"/>
              <a:buChar char="u"/>
            </a:pP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取得跟当前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相关联的图形上下文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>
              <a:buFont typeface="Wingdings" charset="2"/>
              <a:buChar char="u"/>
            </a:pP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绘制相应的图形内容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>
              <a:buFont typeface="Wingdings" charset="2"/>
              <a:buChar char="u"/>
            </a:pP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利用图形上下文将绘制的所有内容渲染显示到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上面</a:t>
            </a:r>
            <a:endParaRPr lang="en-US" altLang="zh-CN" sz="1600" dirty="0">
              <a:solidFill>
                <a:srgbClr val="5C2699"/>
              </a:solidFill>
              <a:latin typeface="Menl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2118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drawRect</a:t>
            </a:r>
            <a:r>
              <a:rPr kumimoji="1" lang="en-US" altLang="zh-CN" dirty="0" smtClean="0"/>
              <a:t>: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14586"/>
            <a:ext cx="8229600" cy="4525963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>
                <a:solidFill>
                  <a:srgbClr val="000000"/>
                </a:solidFill>
              </a:rPr>
              <a:t>为什么要实现</a:t>
            </a:r>
            <a:r>
              <a:rPr kumimoji="1" lang="en-US" altLang="zh-CN" sz="1600" dirty="0" smtClean="0">
                <a:solidFill>
                  <a:srgbClr val="000000"/>
                </a:solidFill>
              </a:rPr>
              <a:t>drawRect:</a:t>
            </a:r>
            <a:r>
              <a:rPr kumimoji="1" lang="zh-CN" altLang="en-US" sz="1600" dirty="0" smtClean="0">
                <a:solidFill>
                  <a:srgbClr val="000000"/>
                </a:solidFill>
              </a:rPr>
              <a:t>方法才能绘图到</a:t>
            </a:r>
            <a:r>
              <a:rPr kumimoji="1" lang="en-US" altLang="zh-CN" sz="1600" dirty="0" smtClean="0">
                <a:solidFill>
                  <a:srgbClr val="000000"/>
                </a:solidFill>
              </a:rPr>
              <a:t>view</a:t>
            </a:r>
            <a:r>
              <a:rPr kumimoji="1" lang="zh-CN" altLang="en-US" sz="1600" dirty="0" smtClean="0">
                <a:solidFill>
                  <a:srgbClr val="000000"/>
                </a:solidFill>
              </a:rPr>
              <a:t>上？</a:t>
            </a:r>
            <a:endParaRPr kumimoji="1" lang="en-US" altLang="zh-CN" sz="16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因为在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drawRect: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方法中才能取得跟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相关联的图形上下文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>
              <a:buFont typeface="Wingdings" charset="2"/>
              <a:buChar char="Ø"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kumimoji="1" lang="en-US" altLang="zh-CN" sz="1600" dirty="0">
                <a:solidFill>
                  <a:srgbClr val="000000"/>
                </a:solidFill>
              </a:rPr>
              <a:t>drawRect:</a:t>
            </a:r>
            <a:r>
              <a:rPr kumimoji="1" lang="zh-CN" altLang="en-US" sz="1600" dirty="0" smtClean="0">
                <a:solidFill>
                  <a:srgbClr val="000000"/>
                </a:solidFill>
              </a:rPr>
              <a:t>方法在什么时候被调用？</a:t>
            </a:r>
            <a:endParaRPr kumimoji="1" lang="en-US" altLang="zh-CN" sz="16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当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第一次显示到屏幕上时（被加到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UIWindow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上显示出来）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>
              <a:buFont typeface="Wingdings" charset="2"/>
              <a:buChar char="Ø"/>
            </a:pP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调用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的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setNeedsDisplay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或者</a:t>
            </a:r>
            <a:r>
              <a:rPr lang="en-US" altLang="zh-CN" sz="1600" dirty="0" smtClean="0"/>
              <a:t>setNeedsDisplayInRect: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时</a:t>
            </a:r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0939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绘图顺序</a:t>
            </a:r>
            <a:endParaRPr kumimoji="1" lang="zh-CN" altLang="en-US" dirty="0"/>
          </a:p>
        </p:txBody>
      </p:sp>
      <p:pic>
        <p:nvPicPr>
          <p:cNvPr id="5" name="内容占位符 3" descr="page1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349" r="-48349"/>
          <a:stretch>
            <a:fillRect/>
          </a:stretch>
        </p:blipFill>
        <p:spPr bwMode="auto">
          <a:xfrm>
            <a:off x="471962" y="160962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65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须知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1145" y="1528855"/>
            <a:ext cx="8562466" cy="4525963"/>
          </a:xfrm>
        </p:spPr>
        <p:txBody>
          <a:bodyPr>
            <a:normAutofit/>
          </a:bodyPr>
          <a:lstStyle/>
          <a:p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的</a:t>
            </a:r>
            <a:r>
              <a:rPr kumimoji="1" lang="en-US" altLang="zh-CN" sz="1600" dirty="0" smtClean="0"/>
              <a:t>API</a:t>
            </a:r>
            <a:r>
              <a:rPr kumimoji="1" lang="zh-CN" altLang="en-US" sz="1600" dirty="0" smtClean="0"/>
              <a:t>是纯</a:t>
            </a:r>
            <a:r>
              <a:rPr kumimoji="1" lang="en-US" altLang="zh-CN" sz="1600" dirty="0" smtClean="0"/>
              <a:t>C</a:t>
            </a:r>
            <a:r>
              <a:rPr kumimoji="1" lang="zh-CN" altLang="en-US" sz="1600" dirty="0" smtClean="0"/>
              <a:t>语言的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的</a:t>
            </a:r>
            <a:r>
              <a:rPr kumimoji="1" lang="en-US" altLang="zh-CN" sz="1600" dirty="0" smtClean="0"/>
              <a:t>API</a:t>
            </a:r>
            <a:r>
              <a:rPr kumimoji="1" lang="zh-CN" altLang="en-US" sz="1600" dirty="0" smtClean="0"/>
              <a:t>来自于</a:t>
            </a:r>
            <a:r>
              <a:rPr kumimoji="1" lang="en-US" altLang="zh-CN" sz="1600" dirty="0" smtClean="0">
                <a:solidFill>
                  <a:srgbClr val="0000FF"/>
                </a:solidFill>
              </a:rPr>
              <a:t>Core</a:t>
            </a:r>
            <a:r>
              <a:rPr kumimoji="1" lang="zh-CN" altLang="en-US" sz="1600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0000FF"/>
                </a:solidFill>
              </a:rPr>
              <a:t>Graphics</a:t>
            </a:r>
            <a:r>
              <a:rPr kumimoji="1" lang="zh-CN" altLang="en-US" sz="1600" dirty="0" smtClean="0"/>
              <a:t>框架</a:t>
            </a: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数据类型和函数基本都以</a:t>
            </a:r>
            <a:r>
              <a:rPr kumimoji="1" lang="en-US" altLang="zh-CN" sz="1600" dirty="0" smtClean="0"/>
              <a:t>CG</a:t>
            </a:r>
            <a:r>
              <a:rPr kumimoji="1" lang="zh-CN" altLang="en-US" sz="1600" dirty="0" smtClean="0"/>
              <a:t>作为前缀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lang="en-US" altLang="zh-CN" sz="1600" dirty="0" smtClean="0">
                <a:solidFill>
                  <a:srgbClr val="5C2699"/>
                </a:solidFill>
                <a:latin typeface="Menlo-Regular"/>
              </a:rPr>
              <a:t>CGContextRef</a:t>
            </a:r>
          </a:p>
          <a:p>
            <a:pPr>
              <a:buFont typeface="Wingdings" charset="2"/>
              <a:buChar char="Ø"/>
            </a:pPr>
            <a:r>
              <a:rPr lang="en-US" altLang="zh-CN" sz="1600" dirty="0" smtClean="0">
                <a:solidFill>
                  <a:srgbClr val="5C2699"/>
                </a:solidFill>
                <a:latin typeface="Menlo-Regular"/>
              </a:rPr>
              <a:t>CGPathRef</a:t>
            </a:r>
          </a:p>
          <a:p>
            <a:pPr>
              <a:buFont typeface="Wingdings" charset="2"/>
              <a:buChar char="Ø"/>
            </a:pP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CGContextStrokePath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(ctx)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……</a:t>
            </a:r>
            <a:endParaRPr kumimoji="1" lang="zh-CN" altLang="en-US" sz="1600" dirty="0"/>
          </a:p>
        </p:txBody>
      </p:sp>
      <p:pic>
        <p:nvPicPr>
          <p:cNvPr id="4" name="图片 3" descr="QQ20140412-7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40" y="2545747"/>
            <a:ext cx="21971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1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drawRect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中取得的上下文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在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drawRect: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方法中取得上下文后，就可以绘制东西到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上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内部有个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layer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（图层）属性，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drawRect: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方法中取得的是一个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Layer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Graphics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Context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，因此，绘制的东西其实是绘制到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的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layer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上去了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之所以能显示东西，完全是因为它内部的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layer</a:t>
            </a:r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53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Quartz2D绘图的</a:t>
            </a:r>
            <a:r>
              <a:rPr kumimoji="1" lang="zh-CN" altLang="en-US" dirty="0" smtClean="0"/>
              <a:t>代码</a:t>
            </a:r>
            <a:r>
              <a:rPr kumimoji="1" lang="en-US" altLang="en-US" dirty="0" smtClean="0"/>
              <a:t>步骤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kumimoji="1" lang="zh-CN" altLang="en-US" sz="1600" dirty="0" smtClean="0"/>
              <a:t>获得图形上下文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ctx = </a:t>
            </a: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UIGraphicsGetCurrentContext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();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pPr>
              <a:buFont typeface="+mj-lt"/>
              <a:buAutoNum type="arabicPeriod" startAt="2"/>
            </a:pPr>
            <a:r>
              <a:rPr kumimoji="1" lang="zh-CN" altLang="en-US" sz="1600" dirty="0" smtClean="0"/>
              <a:t>拼接路径（下面代码是搞一条线段）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CGContextMoveToPoint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(ctx, </a:t>
            </a:r>
            <a:r>
              <a:rPr lang="en-US" altLang="zh-CN" sz="1600" dirty="0">
                <a:solidFill>
                  <a:srgbClr val="1C00CF"/>
                </a:solidFill>
                <a:latin typeface="Menlo-Regular"/>
              </a:rPr>
              <a:t>10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1C00CF"/>
                </a:solidFill>
                <a:latin typeface="Menlo-Regular"/>
              </a:rPr>
              <a:t>10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);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CGContextAddLineToPoint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(ctx, </a:t>
            </a:r>
            <a:r>
              <a:rPr lang="en-US" altLang="zh-CN" sz="1600" dirty="0">
                <a:solidFill>
                  <a:srgbClr val="1C00CF"/>
                </a:solidFill>
                <a:latin typeface="Menlo-Regular"/>
              </a:rPr>
              <a:t>100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1C00CF"/>
                </a:solidFill>
                <a:latin typeface="Menlo-Regular"/>
              </a:rPr>
              <a:t>100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);</a:t>
            </a: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>
              <a:buFont typeface="+mj-lt"/>
              <a:buAutoNum type="arabicPeriod" startAt="3"/>
            </a:pPr>
            <a:r>
              <a:rPr kumimoji="1" lang="zh-CN" altLang="en-US" sz="1600" dirty="0" smtClean="0"/>
              <a:t>绘制路径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CGContextStrokePath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(ctx)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;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007400"/>
                </a:solidFill>
                <a:latin typeface="Menlo-Regular"/>
              </a:rPr>
              <a:t>// CGContextFillPath(ctx);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742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常用</a:t>
            </a:r>
            <a:r>
              <a:rPr kumimoji="1" lang="zh-CN" altLang="en-US" dirty="0" smtClean="0"/>
              <a:t>拼接</a:t>
            </a:r>
            <a:r>
              <a:rPr kumimoji="1" lang="en-US" altLang="en-US" dirty="0" smtClean="0"/>
              <a:t>路径函数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9685" y="1460445"/>
            <a:ext cx="8548195" cy="4708525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新建一个起点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CGContextMoveToPoint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x,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y)</a:t>
            </a:r>
          </a:p>
          <a:p>
            <a:pPr marL="0" indent="0">
              <a:buNone/>
            </a:pPr>
            <a:endParaRPr lang="en-US" altLang="zh-CN" sz="1600" dirty="0">
              <a:solidFill>
                <a:srgbClr val="5C2699"/>
              </a:solidFill>
              <a:latin typeface="Menlo-Regular"/>
            </a:endParaRPr>
          </a:p>
          <a:p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添加新的线段到某个点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CGContextAddLineToPoint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x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y)</a:t>
            </a:r>
          </a:p>
          <a:p>
            <a:pPr marL="0" indent="0">
              <a:buNone/>
            </a:pPr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添加一个矩形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CGContextAddRect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CGRect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rect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添加一个椭圆</a:t>
            </a:r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CGContextAddEllipseInRect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context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CGRect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rect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添加一个圆弧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CGContextAddArc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x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y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radius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startAngle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endAngle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clockwise)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endParaRPr lang="en-US" altLang="zh-CN" sz="1600" dirty="0">
              <a:solidFill>
                <a:srgbClr val="5C2699"/>
              </a:solidFill>
              <a:latin typeface="Menlo-Regular"/>
            </a:endParaRPr>
          </a:p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462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常用绘制路径函数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Mode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参数决定绘制的模式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 smtClean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CGContextDrawPath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CGPathDrawingMode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mode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绘制空心路径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CGContextStrokePath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绘制实心路径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CGContextFillPath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c)</a:t>
            </a:r>
          </a:p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kumimoji="1" lang="en-US" altLang="en-US" sz="1600" dirty="0" smtClean="0">
                <a:solidFill>
                  <a:srgbClr val="000000"/>
                </a:solidFill>
                <a:latin typeface="Menlo-Regular"/>
              </a:rPr>
              <a:t>提示：一般以</a:t>
            </a:r>
            <a:r>
              <a:rPr kumimoji="1" lang="en-US" altLang="en-US" sz="1600" dirty="0" smtClean="0">
                <a:solidFill>
                  <a:srgbClr val="0000FF"/>
                </a:solidFill>
                <a:latin typeface="Menlo-Regular"/>
              </a:rPr>
              <a:t>CGContextDraw</a:t>
            </a:r>
            <a:r>
              <a:rPr kumimoji="1" lang="en-US" altLang="en-US" sz="1600" dirty="0" smtClean="0">
                <a:solidFill>
                  <a:srgbClr val="000000"/>
                </a:solidFill>
                <a:latin typeface="Menlo-Regular"/>
              </a:rPr>
              <a:t>、</a:t>
            </a:r>
            <a:r>
              <a:rPr kumimoji="1" lang="en-US" altLang="en-US" sz="1600" dirty="0">
                <a:solidFill>
                  <a:srgbClr val="0000FF"/>
                </a:solidFill>
                <a:latin typeface="Menlo-Regular"/>
              </a:rPr>
              <a:t>CGContextStroke</a:t>
            </a:r>
            <a:r>
              <a:rPr kumimoji="1" lang="en-US" altLang="en-US" sz="1600" dirty="0" smtClean="0">
                <a:solidFill>
                  <a:srgbClr val="000000"/>
                </a:solidFill>
                <a:latin typeface="Menlo-Regular"/>
              </a:rPr>
              <a:t>、</a:t>
            </a:r>
            <a:r>
              <a:rPr kumimoji="1" lang="en-US" altLang="en-US" sz="1600" dirty="0">
                <a:solidFill>
                  <a:srgbClr val="0000FF"/>
                </a:solidFill>
                <a:latin typeface="Menlo-Regular"/>
              </a:rPr>
              <a:t>CGContextFill</a:t>
            </a:r>
            <a:r>
              <a:rPr kumimoji="1" lang="en-US" altLang="en-US" sz="1600" dirty="0" smtClean="0">
                <a:solidFill>
                  <a:srgbClr val="000000"/>
                </a:solidFill>
                <a:latin typeface="Menlo-Regular"/>
              </a:rPr>
              <a:t>开头的函数，都是用来绘制路径的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4477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图形上下文栈的操作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1600" dirty="0" smtClean="0"/>
              <a:t>将当前的上下文</a:t>
            </a:r>
            <a:r>
              <a:rPr kumimoji="1" lang="en-US" altLang="zh-CN" sz="1600" dirty="0" smtClean="0"/>
              <a:t>copy</a:t>
            </a:r>
            <a:r>
              <a:rPr kumimoji="1" lang="zh-CN" altLang="en-US" sz="1600" dirty="0" smtClean="0"/>
              <a:t>一份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 smtClean="0"/>
              <a:t>保存到栈顶</a:t>
            </a:r>
            <a:r>
              <a:rPr kumimoji="1" lang="en-US" altLang="zh-CN" sz="1600" dirty="0" smtClean="0"/>
              <a:t>(</a:t>
            </a:r>
            <a:r>
              <a:rPr kumimoji="1" lang="zh-CN" altLang="en-US" sz="1600" dirty="0" smtClean="0"/>
              <a:t>那个栈叫做</a:t>
            </a:r>
            <a:r>
              <a:rPr kumimoji="1" lang="en-US" altLang="zh-CN" sz="1600" dirty="0" smtClean="0"/>
              <a:t>”</a:t>
            </a:r>
            <a:r>
              <a:rPr kumimoji="1" lang="zh-CN" altLang="en-US" sz="1600" dirty="0" smtClean="0"/>
              <a:t>图形上下文栈</a:t>
            </a:r>
            <a:r>
              <a:rPr kumimoji="1" lang="en-US" altLang="zh-CN" sz="1600" dirty="0" smtClean="0"/>
              <a:t>”)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CGContextSaveGState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将栈顶的上下文出栈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,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替换掉当前的上下文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CGContextRestoreGState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c)</a:t>
            </a:r>
            <a:endParaRPr kumimoji="1"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421145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掌握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43124"/>
            <a:ext cx="8229600" cy="4778008"/>
          </a:xfrm>
        </p:spPr>
        <p:txBody>
          <a:bodyPr>
            <a:normAutofit/>
          </a:bodyPr>
          <a:lstStyle/>
          <a:p>
            <a:r>
              <a:rPr kumimoji="1" lang="en-US" altLang="zh-CN" sz="1600" dirty="0" smtClean="0">
                <a:latin typeface="Menlo Regular"/>
                <a:cs typeface="Menlo Regular"/>
              </a:rPr>
              <a:t>drawRect: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方法的使用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endParaRPr kumimoji="1" lang="en-US" altLang="zh-CN" sz="1600" dirty="0">
              <a:latin typeface="Menlo Regular"/>
              <a:cs typeface="Menlo Regular"/>
            </a:endParaRPr>
          </a:p>
          <a:p>
            <a:r>
              <a:rPr kumimoji="1" lang="zh-CN" altLang="en-US" sz="1600" dirty="0" smtClean="0">
                <a:latin typeface="Menlo Regular"/>
                <a:cs typeface="Menlo Regular"/>
              </a:rPr>
              <a:t>常见图形的绘制：线条、多边形、圆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endParaRPr kumimoji="1" lang="en-US" altLang="zh-CN" sz="1600" dirty="0">
              <a:latin typeface="Menlo Regular"/>
              <a:cs typeface="Menlo Regular"/>
            </a:endParaRPr>
          </a:p>
          <a:p>
            <a:r>
              <a:rPr kumimoji="1" lang="zh-CN" altLang="en-US" sz="1600" dirty="0" smtClean="0">
                <a:latin typeface="Menlo Regular"/>
                <a:cs typeface="Menlo Regular"/>
              </a:rPr>
              <a:t>绘图状态的设置：文字颜色、线宽等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endParaRPr kumimoji="1" lang="en-US" altLang="zh-CN" sz="1600" dirty="0" smtClean="0">
              <a:latin typeface="Menlo Regular"/>
              <a:cs typeface="Menlo Regular"/>
            </a:endParaRPr>
          </a:p>
          <a:p>
            <a:r>
              <a:rPr kumimoji="1" lang="zh-CN" altLang="en-US" sz="1600" dirty="0" smtClean="0">
                <a:latin typeface="Menlo Regular"/>
                <a:cs typeface="Menlo Regular"/>
              </a:rPr>
              <a:t>图形上下文状态的保存与恢复（图形上下文栈）</a:t>
            </a:r>
            <a:endParaRPr kumimoji="1" lang="en-US" altLang="zh-CN" sz="1600" dirty="0">
              <a:latin typeface="Menlo Regular"/>
              <a:cs typeface="Menlo Regular"/>
            </a:endParaRPr>
          </a:p>
          <a:p>
            <a:endParaRPr kumimoji="1" lang="en-US" altLang="zh-CN" sz="1600" dirty="0" smtClean="0">
              <a:latin typeface="Menlo Regular"/>
              <a:cs typeface="Menlo Regular"/>
            </a:endParaRPr>
          </a:p>
          <a:p>
            <a:r>
              <a:rPr kumimoji="1" lang="zh-CN" altLang="en-US" sz="1600" dirty="0" smtClean="0">
                <a:latin typeface="Menlo Regular"/>
                <a:cs typeface="Menlo Regular"/>
              </a:rPr>
              <a:t>图片裁剪</a:t>
            </a:r>
            <a:endParaRPr kumimoji="1" lang="en-US" altLang="zh-CN" sz="1600" dirty="0">
              <a:latin typeface="Menlo Regular"/>
              <a:cs typeface="Menlo Regular"/>
            </a:endParaRPr>
          </a:p>
          <a:p>
            <a:endParaRPr kumimoji="1" lang="en-US" altLang="zh-CN" sz="1600" dirty="0" smtClean="0">
              <a:latin typeface="Menlo Regular"/>
              <a:cs typeface="Menlo Regular"/>
            </a:endParaRPr>
          </a:p>
          <a:p>
            <a:r>
              <a:rPr kumimoji="1" lang="zh-CN" altLang="en-US" sz="1600" dirty="0" smtClean="0">
                <a:latin typeface="Menlo Regular"/>
                <a:cs typeface="Menlo Regular"/>
              </a:rPr>
              <a:t>截图</a:t>
            </a:r>
            <a:endParaRPr kumimoji="1" lang="en-US" altLang="zh-CN" sz="1600" dirty="0"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1388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矩阵操作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3957" y="1600200"/>
            <a:ext cx="8591007" cy="4525963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利用矩阵操作，能让绘制到上下文中的所有路径一起发生变化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缩放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CGContextScaleCTM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sx,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sy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旋转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CGContextRotateCTM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angle)</a:t>
            </a:r>
            <a:endParaRPr kumimoji="1" lang="en-US" altLang="zh-CN" sz="1600" dirty="0"/>
          </a:p>
          <a:p>
            <a:pPr>
              <a:buFont typeface="Wingdings" charset="2"/>
              <a:buChar char="Ø"/>
            </a:pP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平移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CGContextTranslateCTM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tx,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ty)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560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的内存管理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1600" dirty="0"/>
              <a:t>使用含有</a:t>
            </a:r>
            <a:r>
              <a:rPr kumimoji="1" lang="en-US" altLang="zh-TW" sz="1600" dirty="0"/>
              <a:t>“</a:t>
            </a:r>
            <a:r>
              <a:rPr kumimoji="1" lang="en-US" altLang="zh-TW" sz="1600" dirty="0">
                <a:solidFill>
                  <a:srgbClr val="FF0000"/>
                </a:solidFill>
              </a:rPr>
              <a:t>Create</a:t>
            </a:r>
            <a:r>
              <a:rPr kumimoji="1" lang="en-US" altLang="zh-TW" sz="1600" dirty="0"/>
              <a:t>”</a:t>
            </a:r>
            <a:r>
              <a:rPr kumimoji="1" lang="zh-TW" altLang="en-US" sz="1600" dirty="0"/>
              <a:t>或</a:t>
            </a:r>
            <a:r>
              <a:rPr kumimoji="1" lang="en-US" altLang="zh-TW" sz="1600" dirty="0"/>
              <a:t>“</a:t>
            </a:r>
            <a:r>
              <a:rPr kumimoji="1" lang="en-US" altLang="zh-TW" sz="1600" dirty="0">
                <a:solidFill>
                  <a:srgbClr val="FF0000"/>
                </a:solidFill>
              </a:rPr>
              <a:t>Copy</a:t>
            </a:r>
            <a:r>
              <a:rPr kumimoji="1" lang="en-US" altLang="zh-TW" sz="1600" dirty="0"/>
              <a:t>”</a:t>
            </a:r>
            <a:r>
              <a:rPr kumimoji="1" lang="zh-TW" altLang="en-US" sz="1600" dirty="0"/>
              <a:t>的函数</a:t>
            </a:r>
            <a:r>
              <a:rPr kumimoji="1" lang="zh-CN" altLang="en-US" sz="1600" dirty="0"/>
              <a:t>创建的</a:t>
            </a:r>
            <a:r>
              <a:rPr kumimoji="1" lang="zh-TW" altLang="en-US" sz="1600" dirty="0"/>
              <a:t>对象，使用完后必须释放，否则将导致内存泄露</a:t>
            </a:r>
          </a:p>
          <a:p>
            <a:endParaRPr kumimoji="1" lang="en-US" altLang="zh-TW" sz="1600" dirty="0" smtClean="0"/>
          </a:p>
          <a:p>
            <a:r>
              <a:rPr kumimoji="1" lang="zh-TW" altLang="en-US" sz="1600" dirty="0" smtClean="0"/>
              <a:t>使用不含有</a:t>
            </a:r>
            <a:r>
              <a:rPr kumimoji="1" lang="en-US" altLang="zh-TW" sz="1600" dirty="0" smtClean="0"/>
              <a:t>“Create”</a:t>
            </a:r>
            <a:r>
              <a:rPr kumimoji="1" lang="zh-TW" altLang="en-US" sz="1600" dirty="0" smtClean="0"/>
              <a:t>或</a:t>
            </a:r>
            <a:r>
              <a:rPr kumimoji="1" lang="en-US" altLang="zh-TW" sz="1600" dirty="0" smtClean="0"/>
              <a:t>“Copy”</a:t>
            </a:r>
            <a:r>
              <a:rPr kumimoji="1" lang="zh-TW" altLang="en-US" sz="1600" dirty="0" smtClean="0"/>
              <a:t>的函数获取</a:t>
            </a:r>
            <a:r>
              <a:rPr kumimoji="1" lang="zh-CN" altLang="en-US" sz="1600" dirty="0" smtClean="0"/>
              <a:t>的</a:t>
            </a:r>
            <a:r>
              <a:rPr kumimoji="1" lang="zh-TW" altLang="en-US" sz="1600" dirty="0" smtClean="0"/>
              <a:t>对象，</a:t>
            </a:r>
            <a:r>
              <a:rPr kumimoji="1" lang="zh-CN" altLang="en-US" sz="1600" dirty="0" smtClean="0"/>
              <a:t>则</a:t>
            </a:r>
            <a:r>
              <a:rPr kumimoji="1" lang="zh-TW" altLang="en-US" sz="1600" dirty="0" smtClean="0"/>
              <a:t>不需要释放</a:t>
            </a:r>
          </a:p>
          <a:p>
            <a:endParaRPr kumimoji="1" lang="en-US" altLang="zh-TW" sz="1600" dirty="0" smtClean="0"/>
          </a:p>
          <a:p>
            <a:r>
              <a:rPr kumimoji="1" lang="zh-TW" altLang="en-US" sz="1600" dirty="0" smtClean="0"/>
              <a:t>如果</a:t>
            </a:r>
            <a:r>
              <a:rPr kumimoji="1" lang="en-US" altLang="zh-TW" sz="1600" dirty="0" smtClean="0"/>
              <a:t>retain</a:t>
            </a:r>
            <a:r>
              <a:rPr kumimoji="1" lang="zh-TW" altLang="en-US" sz="1600" dirty="0" smtClean="0"/>
              <a:t>了一个对象，不再使用时，需要将其</a:t>
            </a:r>
            <a:r>
              <a:rPr kumimoji="1" lang="en-US" altLang="zh-TW" sz="1600" dirty="0" smtClean="0"/>
              <a:t>release</a:t>
            </a:r>
            <a:r>
              <a:rPr kumimoji="1" lang="zh-TW" altLang="en-US" sz="1600" dirty="0" smtClean="0"/>
              <a:t>掉</a:t>
            </a:r>
            <a:endParaRPr kumimoji="1" lang="en-US" altLang="zh-TW" sz="1600" dirty="0" smtClean="0"/>
          </a:p>
          <a:p>
            <a:endParaRPr kumimoji="1" lang="en-US" altLang="zh-TW" sz="1600" dirty="0"/>
          </a:p>
          <a:p>
            <a:r>
              <a:rPr kumimoji="1" lang="zh-TW" altLang="en-US" sz="1600" dirty="0" smtClean="0"/>
              <a:t>可以使用</a:t>
            </a:r>
            <a:r>
              <a:rPr kumimoji="1" lang="en-US" altLang="zh-TW" sz="1600" dirty="0" smtClean="0"/>
              <a:t>Quartz 2D</a:t>
            </a:r>
            <a:r>
              <a:rPr kumimoji="1" lang="zh-TW" altLang="en-US" sz="1600" dirty="0" smtClean="0"/>
              <a:t>的函数来指定</a:t>
            </a:r>
            <a:r>
              <a:rPr kumimoji="1" lang="en-US" altLang="zh-TW" sz="1600" dirty="0" smtClean="0"/>
              <a:t>retain</a:t>
            </a:r>
            <a:r>
              <a:rPr kumimoji="1" lang="zh-TW" altLang="en-US" sz="1600" dirty="0" smtClean="0"/>
              <a:t>和</a:t>
            </a:r>
            <a:r>
              <a:rPr kumimoji="1" lang="en-US" altLang="zh-TW" sz="1600" dirty="0" smtClean="0"/>
              <a:t>release</a:t>
            </a:r>
            <a:r>
              <a:rPr kumimoji="1" lang="zh-TW" altLang="en-US" sz="1600" dirty="0" smtClean="0"/>
              <a:t>一个对象。例如，如果创建了一个</a:t>
            </a:r>
            <a:r>
              <a:rPr kumimoji="1" lang="en-US" altLang="zh-TW" sz="1600" dirty="0" smtClean="0"/>
              <a:t>CGColorSpace</a:t>
            </a:r>
            <a:r>
              <a:rPr kumimoji="1" lang="zh-TW" altLang="en-US" sz="1600" dirty="0" smtClean="0"/>
              <a:t>对象，则使用函数</a:t>
            </a:r>
            <a:r>
              <a:rPr kumimoji="1" lang="en-US" altLang="zh-TW" sz="1600" dirty="0" smtClean="0"/>
              <a:t>CGColorSpaceRetain</a:t>
            </a:r>
            <a:r>
              <a:rPr kumimoji="1" lang="zh-TW" altLang="en-US" sz="1600" dirty="0" smtClean="0"/>
              <a:t>和</a:t>
            </a:r>
            <a:r>
              <a:rPr kumimoji="1" lang="en-US" altLang="zh-TW" sz="1600" dirty="0" smtClean="0"/>
              <a:t>CGColorSpaceRelease</a:t>
            </a:r>
            <a:r>
              <a:rPr kumimoji="1" lang="zh-TW" altLang="en-US" sz="1600" dirty="0" smtClean="0"/>
              <a:t>来</a:t>
            </a:r>
            <a:r>
              <a:rPr kumimoji="1" lang="en-US" altLang="zh-TW" sz="1600" dirty="0" smtClean="0"/>
              <a:t>retain</a:t>
            </a:r>
            <a:r>
              <a:rPr kumimoji="1" lang="zh-TW" altLang="en-US" sz="1600" dirty="0" smtClean="0"/>
              <a:t>和</a:t>
            </a:r>
            <a:r>
              <a:rPr kumimoji="1" lang="en-US" altLang="zh-TW" sz="1600" dirty="0" smtClean="0"/>
              <a:t>release</a:t>
            </a:r>
            <a:r>
              <a:rPr kumimoji="1" lang="zh-TW" altLang="en-US" sz="1600" dirty="0" smtClean="0"/>
              <a:t>对象。</a:t>
            </a:r>
            <a:endParaRPr kumimoji="1" lang="en-US" altLang="zh-TW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也</a:t>
            </a:r>
            <a:r>
              <a:rPr kumimoji="1" lang="zh-TW" altLang="en-US" sz="1600" dirty="0" smtClean="0"/>
              <a:t>可以使用</a:t>
            </a:r>
            <a:r>
              <a:rPr kumimoji="1" lang="en-US" altLang="zh-TW" sz="1600" dirty="0" smtClean="0"/>
              <a:t>Core Foundation</a:t>
            </a:r>
            <a:r>
              <a:rPr kumimoji="1" lang="zh-TW" altLang="en-US" sz="1600" dirty="0" smtClean="0"/>
              <a:t>的</a:t>
            </a:r>
            <a:r>
              <a:rPr kumimoji="1" lang="en-US" altLang="zh-TW" sz="1600" dirty="0" smtClean="0"/>
              <a:t>CFRetain</a:t>
            </a:r>
            <a:r>
              <a:rPr kumimoji="1" lang="zh-TW" altLang="en-US" sz="1600" dirty="0" smtClean="0"/>
              <a:t>和</a:t>
            </a:r>
            <a:r>
              <a:rPr kumimoji="1" lang="en-US" altLang="zh-TW" sz="1600" dirty="0" smtClean="0"/>
              <a:t>CFRelease</a:t>
            </a:r>
            <a:r>
              <a:rPr kumimoji="1" lang="en-US" altLang="en-US" sz="1600" dirty="0" smtClean="0"/>
              <a:t>。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注意不能传递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NULL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值给这些函数</a:t>
            </a:r>
          </a:p>
          <a:p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9178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图片水印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6048"/>
            <a:ext cx="8229600" cy="4749470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水印：</a:t>
            </a:r>
            <a:r>
              <a:rPr lang="zh-CN" altLang="en-US" sz="1600" dirty="0" smtClean="0"/>
              <a:t>在图</a:t>
            </a:r>
            <a:r>
              <a:rPr lang="zh-CN" altLang="en-US" sz="1600" dirty="0"/>
              <a:t>片上加的防止他人盗图的半透明</a:t>
            </a:r>
            <a:r>
              <a:rPr lang="en-US" altLang="zh-CN" sz="1600" dirty="0"/>
              <a:t>logo</a:t>
            </a:r>
            <a:r>
              <a:rPr lang="zh-CN" altLang="en-US" sz="1600" dirty="0" smtClean="0"/>
              <a:t>、文字、图标</a:t>
            </a:r>
            <a:endParaRPr lang="en-US" altLang="zh-CN" sz="1600" dirty="0" smtClean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endParaRPr kumimoji="1" lang="en-US" altLang="zh-CN" sz="1600" dirty="0" smtClean="0"/>
          </a:p>
          <a:p>
            <a:r>
              <a:rPr kumimoji="1" lang="zh-CN" altLang="en-US" sz="1600" dirty="0" smtClean="0"/>
              <a:t>水印的作用</a:t>
            </a:r>
            <a:endParaRPr kumimoji="1" lang="en-US" altLang="zh-CN" sz="1600" dirty="0"/>
          </a:p>
          <a:p>
            <a:pPr>
              <a:buFont typeface="Wingdings" charset="2"/>
              <a:buChar char="Ø"/>
            </a:pPr>
            <a:r>
              <a:rPr lang="zh-CN" altLang="en-US" sz="1600" dirty="0"/>
              <a:t>告诉你这个图片从哪来的</a:t>
            </a:r>
            <a:endParaRPr lang="en-US" altLang="zh-CN" sz="1600" dirty="0" smtClean="0"/>
          </a:p>
          <a:p>
            <a:pPr>
              <a:buFont typeface="Wingdings" charset="2"/>
              <a:buChar char="Ø"/>
            </a:pPr>
            <a:r>
              <a:rPr lang="zh-CN" altLang="en-US" sz="1600" dirty="0" smtClean="0"/>
              <a:t>主要是一些网站为了版权问题</a:t>
            </a:r>
            <a:r>
              <a:rPr lang="zh-CN" altLang="zh-CN" sz="1600" dirty="0"/>
              <a:t>、</a:t>
            </a:r>
            <a:r>
              <a:rPr lang="zh-CN" altLang="en-US" sz="1600" dirty="0" smtClean="0"/>
              <a:t>广告而</a:t>
            </a:r>
            <a:r>
              <a:rPr lang="zh-CN" altLang="en-US" sz="1600" dirty="0"/>
              <a:t>添加的</a:t>
            </a:r>
            <a:endParaRPr kumimoji="1" lang="zh-CN" altLang="en-US" sz="1600" dirty="0"/>
          </a:p>
        </p:txBody>
      </p:sp>
      <p:pic>
        <p:nvPicPr>
          <p:cNvPr id="6" name="图片 5" descr="QQ20140413-4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6" y="1912035"/>
            <a:ext cx="4008712" cy="31962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 descr="QQ20140413-5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87" y="2040455"/>
            <a:ext cx="4234059" cy="276817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45537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图片水印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331" y="1460445"/>
            <a:ext cx="8690903" cy="4832149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有时候，在手机客户端</a:t>
            </a:r>
            <a:r>
              <a:rPr kumimoji="1" lang="en-US" altLang="zh-CN" sz="1600" dirty="0" smtClean="0"/>
              <a:t>app</a:t>
            </a:r>
            <a:r>
              <a:rPr kumimoji="1" lang="zh-CN" altLang="en-US" sz="1600" dirty="0" smtClean="0"/>
              <a:t>中也需要用到水印技术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比如，用户拍完照片后，可以在照片上打个水印，标识这个图片是属于哪个用户的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实现方式：利用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，将水印（文字、</a:t>
            </a:r>
            <a:r>
              <a:rPr kumimoji="1" lang="en-US" altLang="zh-CN" sz="1600" dirty="0" smtClean="0"/>
              <a:t>LOGO</a:t>
            </a:r>
            <a:r>
              <a:rPr kumimoji="1" lang="zh-CN" altLang="en-US" sz="1600" dirty="0" smtClean="0"/>
              <a:t>）画到图片的右下角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核心代码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开启一个基于位图的图形上下文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   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UIGraphicsBeginImageContextWithOptions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CGSize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size, </a:t>
            </a: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BOOL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opaque,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scale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从上下文中取得图片（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UIImage</a:t>
            </a:r>
            <a:r>
              <a:rPr kumimoji="1" lang="zh-CN" altLang="en-US" sz="1600" dirty="0" smtClean="0"/>
              <a:t>）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UIImage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*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UIGraphicsGetImageFromCurrentImageContext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()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;</a:t>
            </a: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结束</a:t>
            </a:r>
            <a:r>
              <a:rPr kumimoji="1" lang="zh-CN" altLang="en-US" sz="1600" dirty="0"/>
              <a:t>基于位图的图形上下</a:t>
            </a:r>
            <a:r>
              <a:rPr kumimoji="1" lang="zh-CN" altLang="en-US" sz="1600" dirty="0" smtClean="0"/>
              <a:t>文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   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UIGraphicsEndImageContext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()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;</a:t>
            </a:r>
            <a:endParaRPr kumimoji="1"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405881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653502" y="1966130"/>
            <a:ext cx="5334000" cy="3848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bitmap</a:t>
            </a:r>
            <a:endParaRPr kumimoji="1" lang="zh-CN" altLang="en-US"/>
          </a:p>
        </p:txBody>
      </p:sp>
      <p:pic>
        <p:nvPicPr>
          <p:cNvPr id="4" name="图片 3" descr="ps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02" y="1966130"/>
            <a:ext cx="5334000" cy="3848100"/>
          </a:xfrm>
          <a:prstGeom prst="rect">
            <a:avLst/>
          </a:prstGeom>
        </p:spPr>
      </p:pic>
      <p:pic>
        <p:nvPicPr>
          <p:cNvPr id="5" name="图片 4" descr="log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091" y="2168780"/>
            <a:ext cx="1270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8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图片裁剪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6873" y="1474714"/>
            <a:ext cx="8662361" cy="394515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很多</a:t>
            </a:r>
            <a:r>
              <a:rPr kumimoji="1" lang="en-US" altLang="zh-CN" sz="1600" dirty="0" smtClean="0"/>
              <a:t>app</a:t>
            </a:r>
            <a:r>
              <a:rPr kumimoji="1" lang="zh-CN" altLang="en-US" sz="1600" dirty="0" smtClean="0"/>
              <a:t>的头像，都是圆形的</a:t>
            </a:r>
            <a:endParaRPr kumimoji="1" lang="en-US" altLang="zh-CN" sz="1600" dirty="0" smtClean="0"/>
          </a:p>
        </p:txBody>
      </p:sp>
      <p:pic>
        <p:nvPicPr>
          <p:cNvPr id="11" name="图片 10" descr="IMG_04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97648"/>
            <a:ext cx="2126346" cy="3774264"/>
          </a:xfrm>
          <a:prstGeom prst="rect">
            <a:avLst/>
          </a:prstGeom>
        </p:spPr>
      </p:pic>
      <p:pic>
        <p:nvPicPr>
          <p:cNvPr id="12" name="图片 11" descr="QQ20140413-4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988" y="1997648"/>
            <a:ext cx="2120449" cy="3785693"/>
          </a:xfrm>
          <a:prstGeom prst="rect">
            <a:avLst/>
          </a:prstGeom>
        </p:spPr>
      </p:pic>
      <p:pic>
        <p:nvPicPr>
          <p:cNvPr id="13" name="图片 12" descr="IMG_04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689" y="1997648"/>
            <a:ext cx="2126346" cy="377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9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图片裁剪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6873" y="1474714"/>
            <a:ext cx="8662361" cy="4708525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这时需要把一张普通的图片刻意裁剪成圆形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endParaRPr kumimoji="1" lang="en-US" altLang="zh-CN" sz="1600" dirty="0" smtClean="0"/>
          </a:p>
          <a:p>
            <a:endParaRPr kumimoji="1" lang="en-US" altLang="zh-CN" sz="1600" dirty="0"/>
          </a:p>
          <a:p>
            <a:endParaRPr kumimoji="1" lang="en-US" altLang="zh-CN" sz="1600" dirty="0" smtClean="0"/>
          </a:p>
          <a:p>
            <a:endParaRPr kumimoji="1" lang="en-US" altLang="zh-CN" sz="1600" dirty="0"/>
          </a:p>
          <a:p>
            <a:endParaRPr kumimoji="1" lang="en-US" altLang="zh-CN" sz="1600" dirty="0" smtClean="0"/>
          </a:p>
          <a:p>
            <a:endParaRPr kumimoji="1" lang="en-US" altLang="zh-CN" sz="1600" dirty="0" smtClean="0"/>
          </a:p>
          <a:p>
            <a:r>
              <a:rPr kumimoji="1" lang="zh-CN" altLang="en-US" sz="1600" dirty="0" smtClean="0"/>
              <a:t>核心代码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CGContextClip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将当前上下所绘制的路径裁剪出来（超出这个裁剪区域的都不能显示）</a:t>
            </a:r>
            <a:endParaRPr kumimoji="1" lang="en-US" altLang="zh-CN" sz="1600" dirty="0" smtClean="0"/>
          </a:p>
        </p:txBody>
      </p:sp>
      <p:pic>
        <p:nvPicPr>
          <p:cNvPr id="4" name="图片 3" descr="me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4" y="2167053"/>
            <a:ext cx="1270000" cy="1270000"/>
          </a:xfrm>
          <a:prstGeom prst="rect">
            <a:avLst/>
          </a:prstGeom>
        </p:spPr>
      </p:pic>
      <p:pic>
        <p:nvPicPr>
          <p:cNvPr id="5" name="图片 4" descr="he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762" y="2167053"/>
            <a:ext cx="1286105" cy="1286105"/>
          </a:xfrm>
          <a:prstGeom prst="rect">
            <a:avLst/>
          </a:prstGeom>
        </p:spPr>
      </p:pic>
      <p:cxnSp>
        <p:nvCxnSpPr>
          <p:cNvPr id="7" name="直线箭头连接符 6"/>
          <p:cNvCxnSpPr>
            <a:stCxn id="4" idx="3"/>
            <a:endCxn id="5" idx="1"/>
          </p:cNvCxnSpPr>
          <p:nvPr/>
        </p:nvCxnSpPr>
        <p:spPr>
          <a:xfrm>
            <a:off x="2352844" y="2802053"/>
            <a:ext cx="3310918" cy="805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567694" y="240023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/>
              <a:t>圆形裁剪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64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58623" y="1548981"/>
            <a:ext cx="1618244" cy="167146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bitmap</a:t>
            </a:r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098623" y="2362073"/>
            <a:ext cx="1658592" cy="162295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270134" y="867476"/>
            <a:ext cx="1618244" cy="1671461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40042" y="1767368"/>
            <a:ext cx="1300166" cy="11894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 descr="he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155" y="2538937"/>
            <a:ext cx="1286105" cy="1286105"/>
          </a:xfrm>
          <a:prstGeom prst="rect">
            <a:avLst/>
          </a:prstGeom>
        </p:spPr>
      </p:pic>
      <p:pic>
        <p:nvPicPr>
          <p:cNvPr id="5" name="图片 4" descr="me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867" y="3985025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2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屏幕截图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00317"/>
            <a:ext cx="8229600" cy="483062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有时候需要截取屏幕上的某一块内容，比如捕鱼达人游戏</a:t>
            </a:r>
            <a:endParaRPr kumimoji="1" lang="zh-CN" altLang="en-US" sz="1600" dirty="0"/>
          </a:p>
        </p:txBody>
      </p:sp>
      <p:pic>
        <p:nvPicPr>
          <p:cNvPr id="4" name="图片 3" descr="IMG_04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19" y="1983379"/>
            <a:ext cx="4179832" cy="2354835"/>
          </a:xfrm>
          <a:prstGeom prst="rect">
            <a:avLst/>
          </a:prstGeom>
        </p:spPr>
      </p:pic>
      <p:pic>
        <p:nvPicPr>
          <p:cNvPr id="5" name="图片 4" descr="IMG_04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70" y="1983379"/>
            <a:ext cx="4179832" cy="2354835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457200" y="4577845"/>
            <a:ext cx="8229600" cy="1415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dirty="0" smtClean="0"/>
              <a:t>核心代码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)renderInContext:(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)ctx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marL="0" indent="0">
              <a:buNone/>
            </a:pPr>
            <a:r>
              <a:rPr kumimoji="1" lang="zh-CN" altLang="en-US" sz="1600" dirty="0" smtClean="0"/>
              <a:t>调用某个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的</a:t>
            </a:r>
            <a:r>
              <a:rPr kumimoji="1" lang="en-US" altLang="zh-CN" sz="1600" dirty="0" smtClean="0"/>
              <a:t>layer</a:t>
            </a:r>
            <a:r>
              <a:rPr kumimoji="1" lang="zh-CN" altLang="en-US" sz="1600" dirty="0" smtClean="0"/>
              <a:t>的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renderInContext:</a:t>
            </a:r>
            <a:r>
              <a:rPr kumimoji="1" lang="zh-CN" altLang="en-US" sz="1600" dirty="0" smtClean="0"/>
              <a:t>方法即可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673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什么是</a:t>
            </a:r>
            <a:r>
              <a:rPr kumimoji="1" lang="en-US" altLang="zh-CN" dirty="0" smtClean="0"/>
              <a:t>Quartz2D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04615"/>
            <a:ext cx="8229600" cy="4525963"/>
          </a:xfrm>
        </p:spPr>
        <p:txBody>
          <a:bodyPr>
            <a:normAutofit/>
          </a:bodyPr>
          <a:lstStyle/>
          <a:p>
            <a:r>
              <a:rPr kumimoji="1" lang="en-US" altLang="zh-CN" sz="1600" dirty="0">
                <a:latin typeface="Menlo Regular"/>
                <a:cs typeface="Menlo Regular"/>
              </a:rPr>
              <a:t>Quartz 2D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是一个</a:t>
            </a:r>
            <a:r>
              <a:rPr kumimoji="1" lang="zh-CN" altLang="en-US" sz="1600" dirty="0" smtClean="0">
                <a:solidFill>
                  <a:srgbClr val="0000FF"/>
                </a:solidFill>
                <a:latin typeface="Menlo Regular"/>
                <a:cs typeface="Menlo Regular"/>
              </a:rPr>
              <a:t>二维绘图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引擎，同时支持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iOS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和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Mac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系统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endParaRPr kumimoji="1" lang="en-US" altLang="zh-CN" sz="1600" dirty="0" smtClean="0">
              <a:latin typeface="Menlo Regular"/>
              <a:cs typeface="Menlo Regular"/>
            </a:endParaRPr>
          </a:p>
          <a:p>
            <a:r>
              <a:rPr kumimoji="1" lang="en-US" altLang="zh-CN" sz="1600" dirty="0" smtClean="0">
                <a:latin typeface="Menlo Regular"/>
                <a:cs typeface="Menlo Regular"/>
              </a:rPr>
              <a:t>Quartz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 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2D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能完成的工作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绘制图形 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: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 线条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三角形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矩形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圆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弧等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绘制文字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绘制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生成图片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(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图像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)</a:t>
            </a: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读取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生成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PDF</a:t>
            </a: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截图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裁剪图片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自定义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UI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控件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latin typeface="Menlo Regular"/>
                <a:cs typeface="Menlo Regular"/>
              </a:rPr>
              <a:t>…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 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…</a:t>
            </a:r>
            <a:endParaRPr kumimoji="1" lang="en-US" altLang="zh-CN" sz="1600" dirty="0">
              <a:latin typeface="Menlo Regular"/>
              <a:cs typeface="Menlo Regular"/>
            </a:endParaRPr>
          </a:p>
          <a:p>
            <a:endParaRPr kumimoji="1" lang="en-US" altLang="zh-CN" sz="1600" dirty="0" smtClean="0"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6484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实例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04616"/>
            <a:ext cx="8229600" cy="1006714"/>
          </a:xfrm>
        </p:spPr>
        <p:txBody>
          <a:bodyPr>
            <a:normAutofit/>
          </a:bodyPr>
          <a:lstStyle/>
          <a:p>
            <a:r>
              <a:rPr kumimoji="1" lang="en-US" altLang="zh-CN" sz="1600" dirty="0">
                <a:latin typeface="Menlo Regular"/>
                <a:cs typeface="Menlo Regular"/>
              </a:rPr>
              <a:t>Quartz 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2D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能做很多强大的事情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,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例如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裁剪图片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>
              <a:latin typeface="Menlo Regular"/>
              <a:cs typeface="Menlo Regular"/>
            </a:endParaRPr>
          </a:p>
        </p:txBody>
      </p:sp>
      <p:pic>
        <p:nvPicPr>
          <p:cNvPr id="4" name="图片 3" descr="QQ20140412-3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452" y="2988607"/>
            <a:ext cx="1105331" cy="1176413"/>
          </a:xfrm>
          <a:prstGeom prst="rect">
            <a:avLst/>
          </a:prstGeom>
        </p:spPr>
      </p:pic>
      <p:pic>
        <p:nvPicPr>
          <p:cNvPr id="5" name="图片 4" descr="QQ20140412-2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82" y="2988607"/>
            <a:ext cx="1244600" cy="1168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25196" y="319646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/>
              <a:t>圆形裁剪</a:t>
            </a:r>
            <a:endParaRPr kumimoji="1" lang="zh-CN" altLang="en-US" sz="1600" dirty="0"/>
          </a:p>
        </p:txBody>
      </p:sp>
      <p:cxnSp>
        <p:nvCxnSpPr>
          <p:cNvPr id="8" name="直线箭头连接符 7"/>
          <p:cNvCxnSpPr>
            <a:stCxn id="4" idx="3"/>
            <a:endCxn id="5" idx="1"/>
          </p:cNvCxnSpPr>
          <p:nvPr/>
        </p:nvCxnSpPr>
        <p:spPr>
          <a:xfrm flipV="1">
            <a:off x="2254783" y="3572807"/>
            <a:ext cx="2907799" cy="40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90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实例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171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涂鸦\画板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>
              <a:latin typeface="Menlo Regular"/>
              <a:cs typeface="Menlo Regular"/>
            </a:endParaRPr>
          </a:p>
        </p:txBody>
      </p:sp>
      <p:pic>
        <p:nvPicPr>
          <p:cNvPr id="4" name="图片 3" descr="QQ20140412-5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205" y="2119119"/>
            <a:ext cx="3588448" cy="3933490"/>
          </a:xfrm>
          <a:prstGeom prst="rect">
            <a:avLst/>
          </a:prstGeom>
        </p:spPr>
      </p:pic>
      <p:pic>
        <p:nvPicPr>
          <p:cNvPr id="5" name="图片 4" descr="QQ20140412-6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90" y="2119119"/>
            <a:ext cx="3560306" cy="391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0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实例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171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手势解锁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endParaRPr kumimoji="1" lang="en-US" altLang="zh-CN" sz="1600" dirty="0"/>
          </a:p>
          <a:p>
            <a:pPr marL="0" indent="0">
              <a:buNone/>
            </a:pPr>
            <a:endParaRPr kumimoji="1" lang="zh-CN" altLang="en-US" sz="1600" dirty="0"/>
          </a:p>
        </p:txBody>
      </p:sp>
      <p:pic>
        <p:nvPicPr>
          <p:cNvPr id="4" name="图片 3" descr="QQ20140412-4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83" y="2313059"/>
            <a:ext cx="3353632" cy="315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5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实例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171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报表：折线图</a:t>
            </a:r>
            <a:r>
              <a:rPr kumimoji="1" lang="en-US" altLang="zh-CN" sz="1600" dirty="0" smtClean="0"/>
              <a:t>\</a:t>
            </a:r>
            <a:r>
              <a:rPr kumimoji="1" lang="zh-CN" altLang="en-US" sz="1600" dirty="0" smtClean="0"/>
              <a:t>饼状图</a:t>
            </a:r>
            <a:r>
              <a:rPr kumimoji="1" lang="en-US" altLang="zh-CN" sz="1600" dirty="0" smtClean="0"/>
              <a:t>\</a:t>
            </a:r>
            <a:r>
              <a:rPr kumimoji="1" lang="zh-CN" altLang="en-US" sz="1600" dirty="0" smtClean="0"/>
              <a:t>柱状图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endParaRPr kumimoji="1" lang="en-US" altLang="zh-CN" sz="1600" dirty="0"/>
          </a:p>
          <a:p>
            <a:pPr marL="0" indent="0">
              <a:buNone/>
            </a:pPr>
            <a:endParaRPr kumimoji="1" lang="zh-CN" altLang="en-US" sz="1600" dirty="0"/>
          </a:p>
        </p:txBody>
      </p:sp>
      <p:pic>
        <p:nvPicPr>
          <p:cNvPr id="5" name="图片 4" descr="QQ20140413-1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50" y="2461637"/>
            <a:ext cx="2348712" cy="1747695"/>
          </a:xfrm>
          <a:prstGeom prst="rect">
            <a:avLst/>
          </a:prstGeom>
        </p:spPr>
      </p:pic>
      <p:pic>
        <p:nvPicPr>
          <p:cNvPr id="7" name="图片 6" descr="QQ20140413-2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708" y="2341358"/>
            <a:ext cx="2623915" cy="2065411"/>
          </a:xfrm>
          <a:prstGeom prst="rect">
            <a:avLst/>
          </a:prstGeom>
        </p:spPr>
      </p:pic>
      <p:pic>
        <p:nvPicPr>
          <p:cNvPr id="8" name="图片 7" descr="QQ20140413-3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77" y="2545632"/>
            <a:ext cx="31623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5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开发中的价值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57200" y="1543124"/>
            <a:ext cx="8229600" cy="4525963"/>
          </a:xfrm>
        </p:spPr>
        <p:txBody>
          <a:bodyPr>
            <a:normAutofit/>
          </a:bodyPr>
          <a:lstStyle/>
          <a:p>
            <a:r>
              <a:rPr kumimoji="1" lang="zh-CN" altLang="en-US" sz="1600" dirty="0"/>
              <a:t>为了便于搭建美观的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界面，</a:t>
            </a:r>
            <a:r>
              <a:rPr kumimoji="1" lang="en-US" altLang="zh-CN" sz="1600" dirty="0" smtClean="0"/>
              <a:t>iOS</a:t>
            </a:r>
            <a:r>
              <a:rPr kumimoji="1" lang="zh-CN" altLang="en-US" sz="1600" dirty="0" smtClean="0"/>
              <a:t>提供了</a:t>
            </a:r>
            <a:r>
              <a:rPr kumimoji="1" lang="en-US" altLang="zh-CN" sz="1600" dirty="0" smtClean="0"/>
              <a:t>UIKit</a:t>
            </a:r>
            <a:r>
              <a:rPr kumimoji="1" lang="zh-CN" altLang="en-US" sz="1600" dirty="0" smtClean="0"/>
              <a:t>框架，里面有各种各样的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控件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UILabel</a:t>
            </a:r>
            <a:r>
              <a:rPr kumimoji="1" lang="zh-CN" altLang="en-US" sz="1600" dirty="0" smtClean="0"/>
              <a:t>：显示文字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UIImageView</a:t>
            </a:r>
            <a:r>
              <a:rPr kumimoji="1" lang="zh-CN" altLang="en-US" sz="1600" dirty="0" smtClean="0"/>
              <a:t>：显示图片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UIButton</a:t>
            </a:r>
            <a:r>
              <a:rPr kumimoji="1" lang="zh-CN" altLang="en-US" sz="1600" dirty="0" smtClean="0"/>
              <a:t>：同时显示图片和文字（能点击）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/>
              <a:t>…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…</a:t>
            </a:r>
          </a:p>
          <a:p>
            <a:pPr>
              <a:buFont typeface="Wingdings" charset="2"/>
              <a:buChar char="Ø"/>
            </a:pPr>
            <a:endParaRPr kumimoji="1" lang="en-US" altLang="zh-CN" sz="1600" dirty="0"/>
          </a:p>
          <a:p>
            <a:r>
              <a:rPr kumimoji="1" lang="zh-CN" altLang="en-US" sz="1600" dirty="0" smtClean="0"/>
              <a:t>利用</a:t>
            </a:r>
            <a:r>
              <a:rPr kumimoji="1" lang="en-US" altLang="zh-CN" sz="1600" dirty="0" smtClean="0"/>
              <a:t>UIKit</a:t>
            </a:r>
            <a:r>
              <a:rPr kumimoji="1" lang="zh-CN" altLang="en-US" sz="1600" dirty="0" smtClean="0"/>
              <a:t>框架提供的控件，拼拼凑凑，能搭建和现实一些简单、常见的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界面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但是，有些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界面极其复杂、而且比较个性化，用普通的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控件无法实现，这时可以利用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技术将控件内部的结构画出来，自定义控件的样子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其实，</a:t>
            </a:r>
            <a:r>
              <a:rPr kumimoji="1" lang="en-US" altLang="zh-CN" sz="1600" dirty="0" smtClean="0"/>
              <a:t>iOS</a:t>
            </a:r>
            <a:r>
              <a:rPr kumimoji="1" lang="zh-CN" altLang="en-US" sz="1600" dirty="0" smtClean="0"/>
              <a:t>中大部分控件的内容都是通过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画出来的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因此，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在</a:t>
            </a:r>
            <a:r>
              <a:rPr kumimoji="1" lang="en-US" altLang="zh-CN" sz="1600" dirty="0" smtClean="0"/>
              <a:t>iOS</a:t>
            </a:r>
            <a:r>
              <a:rPr kumimoji="1" lang="zh-CN" altLang="en-US" sz="1600" dirty="0" smtClean="0"/>
              <a:t>开发中很重要的一个价值是：自定义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（自定义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控件）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8487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图形上下文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1600" dirty="0" smtClean="0"/>
              <a:t>图形上下文（</a:t>
            </a:r>
            <a:r>
              <a:rPr kumimoji="1" lang="en-US" altLang="zh-CN" sz="1600" dirty="0" smtClean="0"/>
              <a:t>Graphics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Context</a:t>
            </a:r>
            <a:r>
              <a:rPr kumimoji="1" lang="zh-CN" altLang="en-US" sz="1600" dirty="0" smtClean="0"/>
              <a:t>）：是一个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kumimoji="1" lang="zh-CN" altLang="en-US" sz="1600" dirty="0" smtClean="0"/>
              <a:t>类型的数据</a:t>
            </a:r>
            <a:endParaRPr kumimoji="1" lang="en-US" altLang="zh-CN" sz="1600" dirty="0" smtClean="0"/>
          </a:p>
          <a:p>
            <a:endParaRPr kumimoji="1" lang="en-US" altLang="zh-CN" sz="1600" dirty="0" smtClean="0"/>
          </a:p>
          <a:p>
            <a:r>
              <a:rPr kumimoji="1" lang="zh-CN" altLang="en-US" sz="1600" dirty="0" smtClean="0"/>
              <a:t>图形上下文的作用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保存绘图信息、绘图状态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决定绘制的输出目标（绘制到什么地方去？）</a:t>
            </a:r>
            <a:endParaRPr kumimoji="1" lang="en-US" altLang="zh-CN" sz="1600" dirty="0"/>
          </a:p>
          <a:p>
            <a:pPr marL="0" indent="0">
              <a:buNone/>
            </a:pPr>
            <a:r>
              <a:rPr kumimoji="1" lang="zh-CN" altLang="zh-CN" sz="1600" dirty="0" smtClean="0"/>
              <a:t>（</a:t>
            </a:r>
            <a:r>
              <a:rPr kumimoji="1" lang="zh-CN" altLang="en-US" sz="1600" dirty="0" smtClean="0"/>
              <a:t>输出</a:t>
            </a:r>
            <a:r>
              <a:rPr kumimoji="1" lang="zh-CN" altLang="en-US" sz="1600" dirty="0"/>
              <a:t>目标</a:t>
            </a:r>
            <a:r>
              <a:rPr kumimoji="1" lang="zh-CN" altLang="en-US" sz="1600" dirty="0" smtClean="0"/>
              <a:t>可以</a:t>
            </a:r>
            <a:r>
              <a:rPr kumimoji="1" lang="zh-CN" altLang="en-US" sz="1600" dirty="0"/>
              <a:t>是</a:t>
            </a:r>
            <a:r>
              <a:rPr kumimoji="1" lang="en-US" altLang="zh-CN" sz="1600" dirty="0"/>
              <a:t>PDF</a:t>
            </a:r>
            <a:r>
              <a:rPr kumimoji="1" lang="zh-CN" altLang="en-US" sz="1600" dirty="0"/>
              <a:t>文件、</a:t>
            </a:r>
            <a:r>
              <a:rPr kumimoji="1" lang="en-US" altLang="zh-CN" sz="1600" dirty="0"/>
              <a:t>Bitmap</a:t>
            </a:r>
            <a:r>
              <a:rPr kumimoji="1" lang="zh-CN" altLang="en-US" sz="1600" dirty="0"/>
              <a:t>或者显示器的窗</a:t>
            </a:r>
            <a:r>
              <a:rPr kumimoji="1" lang="zh-CN" altLang="en-US" sz="1600" dirty="0" smtClean="0"/>
              <a:t>口上）</a:t>
            </a: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r>
              <a:rPr kumimoji="1" lang="zh-CN" altLang="en-US" sz="1600" dirty="0" smtClean="0"/>
              <a:t>相同的一套绘图序列，</a:t>
            </a:r>
            <a:r>
              <a:rPr kumimoji="1" lang="zh-CN" altLang="en-US" sz="1600" dirty="0"/>
              <a:t>指定不同的</a:t>
            </a:r>
            <a:r>
              <a:rPr kumimoji="1" lang="en-US" altLang="zh-CN" sz="1600" dirty="0"/>
              <a:t>Graphics Context</a:t>
            </a:r>
            <a:r>
              <a:rPr kumimoji="1" lang="zh-CN" altLang="en-US" sz="1600" dirty="0"/>
              <a:t>，就可将相同的图像绘制到</a:t>
            </a:r>
            <a:r>
              <a:rPr kumimoji="1" lang="zh-CN" altLang="en-US" sz="1600" dirty="0" smtClean="0"/>
              <a:t>不同的目标上</a:t>
            </a: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zh-CN" altLang="en-US" sz="1600" dirty="0"/>
          </a:p>
        </p:txBody>
      </p:sp>
      <p:sp>
        <p:nvSpPr>
          <p:cNvPr id="5" name="矩形 4"/>
          <p:cNvSpPr/>
          <p:nvPr/>
        </p:nvSpPr>
        <p:spPr>
          <a:xfrm>
            <a:off x="784893" y="3724188"/>
            <a:ext cx="1812388" cy="108443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绘制好的图形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791448" y="3724188"/>
            <a:ext cx="1812388" cy="108443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图形上下文</a:t>
            </a:r>
            <a:endParaRPr kumimoji="1" lang="zh-CN" altLang="en-US" dirty="0"/>
          </a:p>
        </p:txBody>
      </p:sp>
      <p:grpSp>
        <p:nvGrpSpPr>
          <p:cNvPr id="17" name="组 16"/>
          <p:cNvGrpSpPr/>
          <p:nvPr/>
        </p:nvGrpSpPr>
        <p:grpSpPr>
          <a:xfrm>
            <a:off x="2597281" y="3893465"/>
            <a:ext cx="1194167" cy="372942"/>
            <a:chOff x="2597281" y="3893465"/>
            <a:chExt cx="1194167" cy="372942"/>
          </a:xfrm>
        </p:grpSpPr>
        <p:cxnSp>
          <p:nvCxnSpPr>
            <p:cNvPr id="8" name="直线箭头连接符 7"/>
            <p:cNvCxnSpPr>
              <a:stCxn id="5" idx="3"/>
              <a:endCxn id="6" idx="1"/>
            </p:cNvCxnSpPr>
            <p:nvPr/>
          </p:nvCxnSpPr>
          <p:spPr>
            <a:xfrm>
              <a:off x="2597281" y="4266407"/>
              <a:ext cx="119416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2825614" y="3893465"/>
              <a:ext cx="670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 smtClean="0"/>
                <a:t>保存</a:t>
              </a:r>
              <a:endParaRPr kumimoji="1" lang="zh-CN" altLang="en-US" sz="1600" dirty="0"/>
            </a:p>
          </p:txBody>
        </p:sp>
      </p:grpSp>
      <p:sp>
        <p:nvSpPr>
          <p:cNvPr id="10" name="矩形 9"/>
          <p:cNvSpPr/>
          <p:nvPr/>
        </p:nvSpPr>
        <p:spPr>
          <a:xfrm>
            <a:off x="6655295" y="3724188"/>
            <a:ext cx="1812388" cy="108443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输出目标</a:t>
            </a:r>
            <a:endParaRPr kumimoji="1" lang="zh-CN" altLang="en-US" dirty="0"/>
          </a:p>
        </p:txBody>
      </p:sp>
      <p:grpSp>
        <p:nvGrpSpPr>
          <p:cNvPr id="18" name="组 17"/>
          <p:cNvGrpSpPr/>
          <p:nvPr/>
        </p:nvGrpSpPr>
        <p:grpSpPr>
          <a:xfrm>
            <a:off x="5603836" y="3899315"/>
            <a:ext cx="1051459" cy="367092"/>
            <a:chOff x="5603836" y="3899315"/>
            <a:chExt cx="1051459" cy="367092"/>
          </a:xfrm>
        </p:grpSpPr>
        <p:sp>
          <p:nvSpPr>
            <p:cNvPr id="11" name="文本框 10"/>
            <p:cNvSpPr txBox="1"/>
            <p:nvPr/>
          </p:nvSpPr>
          <p:spPr>
            <a:xfrm>
              <a:off x="5825033" y="3899315"/>
              <a:ext cx="670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 smtClean="0"/>
                <a:t>显示</a:t>
              </a:r>
              <a:endParaRPr kumimoji="1" lang="zh-CN" altLang="en-US" sz="1600" dirty="0"/>
            </a:p>
          </p:txBody>
        </p:sp>
        <p:cxnSp>
          <p:nvCxnSpPr>
            <p:cNvPr id="12" name="直线箭头连接符 11"/>
            <p:cNvCxnSpPr>
              <a:stCxn id="6" idx="3"/>
              <a:endCxn id="10" idx="1"/>
            </p:cNvCxnSpPr>
            <p:nvPr/>
          </p:nvCxnSpPr>
          <p:spPr>
            <a:xfrm>
              <a:off x="5603836" y="4266407"/>
              <a:ext cx="105145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48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theme/theme1.xml><?xml version="1.0" encoding="utf-8"?>
<a:theme xmlns:a="http://schemas.openxmlformats.org/drawingml/2006/main" name="史上最牛的游戏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9988</TotalTime>
  <Words>1045</Words>
  <Application>Microsoft Macintosh PowerPoint</Application>
  <PresentationFormat>全屏显示(4:3)</PresentationFormat>
  <Paragraphs>236</Paragraphs>
  <Slides>28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史上最牛的游戏</vt:lpstr>
      <vt:lpstr>Quartz2D</vt:lpstr>
      <vt:lpstr>掌握</vt:lpstr>
      <vt:lpstr>什么是Quartz2D</vt:lpstr>
      <vt:lpstr>Quartz2D实例</vt:lpstr>
      <vt:lpstr>Quartz2D实例</vt:lpstr>
      <vt:lpstr>Quartz2D实例</vt:lpstr>
      <vt:lpstr>Quartz2D实例</vt:lpstr>
      <vt:lpstr>Quartz2D在iOS开发中的价值</vt:lpstr>
      <vt:lpstr>图形上下文</vt:lpstr>
      <vt:lpstr>图形上下文</vt:lpstr>
      <vt:lpstr>自定义view</vt:lpstr>
      <vt:lpstr>drawRect:</vt:lpstr>
      <vt:lpstr>绘图顺序</vt:lpstr>
      <vt:lpstr>Quartz2D须知</vt:lpstr>
      <vt:lpstr>drawRect:中取得的上下文</vt:lpstr>
      <vt:lpstr>Quartz2D绘图的代码步骤</vt:lpstr>
      <vt:lpstr>常用拼接路径函数</vt:lpstr>
      <vt:lpstr>常用绘制路径函数</vt:lpstr>
      <vt:lpstr>图形上下文栈的操作</vt:lpstr>
      <vt:lpstr>矩阵操作</vt:lpstr>
      <vt:lpstr>Quartz2D的内存管理</vt:lpstr>
      <vt:lpstr>图片水印</vt:lpstr>
      <vt:lpstr>图片水印</vt:lpstr>
      <vt:lpstr>PowerPoint 演示文稿</vt:lpstr>
      <vt:lpstr>图片裁剪</vt:lpstr>
      <vt:lpstr>图片裁剪</vt:lpstr>
      <vt:lpstr>PowerPoint 演示文稿</vt:lpstr>
      <vt:lpstr>屏幕截图</vt:lpstr>
    </vt:vector>
  </TitlesOfParts>
  <Company>北京帷幄昊合数字娱乐科技有限公司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史上最牛的游戏</dc:title>
  <dc:creator>刘凡</dc:creator>
  <cp:lastModifiedBy>apple</cp:lastModifiedBy>
  <cp:revision>3106</cp:revision>
  <dcterms:created xsi:type="dcterms:W3CDTF">2013-07-22T07:36:09Z</dcterms:created>
  <dcterms:modified xsi:type="dcterms:W3CDTF">2014-06-10T03:30:02Z</dcterms:modified>
</cp:coreProperties>
</file>